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3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4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0" r:id="rId3"/>
    <p:sldId id="331" r:id="rId4"/>
    <p:sldId id="329" r:id="rId5"/>
    <p:sldId id="330" r:id="rId6"/>
    <p:sldId id="343" r:id="rId7"/>
    <p:sldId id="344" r:id="rId8"/>
    <p:sldId id="332" r:id="rId9"/>
    <p:sldId id="342" r:id="rId10"/>
    <p:sldId id="334" r:id="rId11"/>
    <p:sldId id="335" r:id="rId12"/>
    <p:sldId id="336" r:id="rId13"/>
    <p:sldId id="337" r:id="rId14"/>
    <p:sldId id="339" r:id="rId15"/>
    <p:sldId id="340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99018B"/>
    <a:srgbClr val="6B71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6" autoAdjust="0"/>
    <p:restoredTop sz="94660"/>
  </p:normalViewPr>
  <p:slideViewPr>
    <p:cSldViewPr snapToGrid="0">
      <p:cViewPr varScale="1">
        <p:scale>
          <a:sx n="224" d="100"/>
          <a:sy n="224" d="100"/>
        </p:scale>
        <p:origin x="8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531D9-C872-4E49-9720-C216B0CC9444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43AD9-F8F4-4617-B3A4-AB8ACD7112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619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299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447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845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52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1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441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157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542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66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57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613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98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252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182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3434C-3952-4AF9-B8A5-FAF59321A86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6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6C524-23D0-455C-992C-DEE3D90C0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67FB55-5B9F-4E11-BD81-17736A5F8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75F541-5318-41B0-BF7F-297D0797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C2F538-C919-4E92-A918-0AB0E9523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FBA0FC-733F-4718-9BE5-B9086B5A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757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882E3-A9F9-451B-A01F-9B6A4E8C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7D0C91-EAED-488C-8309-A77222612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D8CE8D-6875-483B-89A8-4B460417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9ACE47-BB96-4E22-BE32-34679E74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66F582-A42E-4A8D-B181-CD9E3073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94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199F47-F479-4743-962E-AE005E7497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911816-6BB5-42B7-9EEC-FF0A3488D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CA9A21-5822-4381-B145-54A8210B1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217508-BB23-4937-AAC2-708F9EEC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480686-327D-42B2-A1E9-7E59D3CD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38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44A74-46CD-4C26-A720-950A26AC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FBA39-D55F-4D43-B312-B66B2FE82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2122FC-FDD5-429E-BB04-C7D1D761B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2416A-111F-4F48-99F5-03A3A1B4A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3A58FF-3B21-408F-B6B4-0BA12621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35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C3B33-2FD7-4FAD-88B0-8223801EB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9D48A-8591-46A3-814B-8045E1A8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E8583-1FAE-43A4-9A2B-6C23295A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89B707-B3BD-492B-B26E-96DB2E04E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557E40-A2F0-442D-96EE-272387BDF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17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B7406-D66E-421F-A309-FACD0B71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22764-2E81-44BA-8F63-809854BC9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48F1FE-3500-43B2-87AF-DEE0AC2A7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303488-7BD7-407D-87D2-52F7FEADF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55B884-4611-4D00-9F02-AC243BD07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D9019A-A90D-41BA-8B16-87A8A0DCE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20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A51AE-0699-4AD4-81B7-9EF1FFF0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0857C7-6D7D-4722-A827-769223BF6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2EF998-5904-4AE3-9082-779650DC2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855F03-9EDC-461E-8418-60EFB359D0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C0D2E1-9C3B-4F37-9E32-BA14EF398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7D419F-AAD9-41D4-9122-C34D4635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5E24B1-F717-4E7A-9B39-62338CC0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3C4136C-E876-45F7-9101-F4D7FA59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62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9F330-DA3E-4069-B196-9F90F269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EAB3AC-6850-4BCE-A4B4-54388D94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747FDD-CD23-4389-A0ED-C5F3CC3E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CEFBC5-D343-43F0-9FFB-AC22DE654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45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354F3E-E82A-40E2-B1B6-860BFA64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22D1794-2495-49C1-B9D7-1FD82DFB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703757-7D98-4FC2-99B8-A627075A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235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27F99-274E-4246-9CD2-A882B0C8E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71748D-2F3C-4B8C-AB99-DF673FD4B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86798A-BDE8-48C1-A6BF-45E2B1DF5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685E77-B3D6-4730-922D-5AEA2C94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174E45-F27A-4E7B-9404-53FC0C5B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97F801-7B91-4BAB-A115-FEAF86F1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32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0CE0F-B7C4-44B6-AF75-2AE005BDA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2BAC6D-72FC-4032-9ADB-E2B6F60776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169942-741C-4757-97E1-438ABF100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222091-AAAA-43A8-8F79-4E948D74D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E02445-046C-4B3A-8D68-7CD08AFE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C02908-D88D-44BF-B79C-ED9F1295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18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A5D38A-7C47-46D1-AE59-4700356B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933380-9A8E-45D5-BABE-D20A6E178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B106A4-4CF9-4983-9EFE-7F79F63C3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481C6-08B1-43D8-956C-006885FB82A5}" type="datetimeFigureOut">
              <a:rPr lang="zh-CN" altLang="en-US" smtClean="0"/>
              <a:t>2023/7/26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ADCB62-EDA1-43DF-A316-FFF870CE2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FC65A4-478D-466C-8B68-4F85B97A5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2986B-186E-4A70-918D-4D0EB3752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1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1.xml"/><Relationship Id="rId7" Type="http://schemas.openxmlformats.org/officeDocument/2006/relationships/image" Target="../media/image16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5.xml"/><Relationship Id="rId7" Type="http://schemas.openxmlformats.org/officeDocument/2006/relationships/image" Target="../media/image18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9.xml"/><Relationship Id="rId7" Type="http://schemas.openxmlformats.org/officeDocument/2006/relationships/image" Target="../media/image20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53.xml"/><Relationship Id="rId7" Type="http://schemas.openxmlformats.org/officeDocument/2006/relationships/image" Target="../media/image22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3.xml"/><Relationship Id="rId7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4" Type="http://schemas.openxmlformats.org/officeDocument/2006/relationships/tags" Target="../tags/tag26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1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33.xml"/><Relationship Id="rId7" Type="http://schemas.openxmlformats.org/officeDocument/2006/relationships/image" Target="../media/image1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4.xml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58075" y="3429000"/>
            <a:ext cx="594416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Helvetica" pitchFamily="2" charset="0"/>
              </a:rPr>
              <a:t>GenAI</a:t>
            </a:r>
            <a:r>
              <a:rPr lang="zh-CN" altLang="en-US" sz="2000" dirty="0" err="1">
                <a:latin typeface="Helvetica" pitchFamily="2" charset="0"/>
              </a:rPr>
              <a:t>    </a:t>
            </a:r>
            <a:r>
              <a:rPr lang="en-US" altLang="zh-CN" sz="2000" dirty="0">
                <a:latin typeface="Helvetica" pitchFamily="2" charset="0"/>
              </a:rPr>
              <a:t>Meta</a:t>
            </a:r>
            <a:endParaRPr lang="zh-CN" altLang="en-US" sz="2000" dirty="0">
              <a:latin typeface="Helvetica" pitchFamily="2" charset="0"/>
              <a:cs typeface="+mn-ea"/>
              <a:sym typeface="+mn-lt"/>
            </a:endParaRPr>
          </a:p>
        </p:txBody>
      </p:sp>
      <p:sp>
        <p:nvSpPr>
          <p:cNvPr id="3" name="PA_文本框 4"/>
          <p:cNvSpPr txBox="1"/>
          <p:nvPr>
            <p:custDataLst>
              <p:tags r:id="rId2"/>
            </p:custDataLst>
          </p:nvPr>
        </p:nvSpPr>
        <p:spPr>
          <a:xfrm>
            <a:off x="1189756" y="1578327"/>
            <a:ext cx="981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kern="1600" spc="600" dirty="0">
                <a:latin typeface="Helvetica" pitchFamily="2" charset="0"/>
                <a:cs typeface="Calibri" pitchFamily="34" charset="0"/>
                <a:sym typeface="+mn-lt"/>
              </a:rPr>
              <a:t>Llama 2: Open Foundation and Fine-Tuned Chat Models</a:t>
            </a:r>
            <a:endParaRPr lang="zh-CN" altLang="en-US" sz="3600" kern="1600" spc="600" dirty="0">
              <a:latin typeface="Helvetica" pitchFamily="2" charset="0"/>
              <a:cs typeface="Calibri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683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效果对比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4AD0D53-4D42-4701-5672-5AD795295E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61" y="1612176"/>
            <a:ext cx="9884278" cy="36336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264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效果对比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E027E72-F5C3-4B5A-CC57-C30084B15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14" y="1316949"/>
            <a:ext cx="6961969" cy="27962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31360D3-AAC8-B440-1A73-02CCDA16A1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0270" y="4317580"/>
            <a:ext cx="6531459" cy="17058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32F46A-E9CB-F428-CBC4-CEC444172140}"/>
              </a:ext>
            </a:extLst>
          </p:cNvPr>
          <p:cNvSpPr txBox="1"/>
          <p:nvPr/>
        </p:nvSpPr>
        <p:spPr>
          <a:xfrm>
            <a:off x="2360378" y="6023444"/>
            <a:ext cx="7471240" cy="61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优于其它开源模型，与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GPT-3.5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的性能基本持平，但逊于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42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效果对比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E027E72-F5C3-4B5A-CC57-C30084B155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6"/>
          <a:stretch/>
        </p:blipFill>
        <p:spPr>
          <a:xfrm>
            <a:off x="715240" y="1326513"/>
            <a:ext cx="4144467" cy="52964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CD82D7B-E696-D7C3-201E-65C7351AC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92" y="1639847"/>
            <a:ext cx="6096000" cy="3276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67DF409-E281-A47A-C356-8C93902CA448}"/>
              </a:ext>
            </a:extLst>
          </p:cNvPr>
          <p:cNvSpPr txBox="1"/>
          <p:nvPr/>
        </p:nvSpPr>
        <p:spPr>
          <a:xfrm>
            <a:off x="4974372" y="5218153"/>
            <a:ext cx="7471240" cy="61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在数学、代码等方面与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GPT-3.5/4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有明显差距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5064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效果对比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67DF409-E281-A47A-C356-8C93902CA448}"/>
              </a:ext>
            </a:extLst>
          </p:cNvPr>
          <p:cNvSpPr txBox="1"/>
          <p:nvPr/>
        </p:nvSpPr>
        <p:spPr>
          <a:xfrm>
            <a:off x="2469711" y="5332767"/>
            <a:ext cx="7471240" cy="123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支持中文输入，但回答基本都用英文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中文的理解和生成能力有限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8FA05A3-1D4C-C5DF-0179-34B29F5A1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03" y="1335202"/>
            <a:ext cx="5438125" cy="377488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20B248-849E-864B-4BF5-EAECAAFFC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8" y="1335201"/>
            <a:ext cx="5781261" cy="3774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6608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效果对比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67DF409-E281-A47A-C356-8C93902CA448}"/>
              </a:ext>
            </a:extLst>
          </p:cNvPr>
          <p:cNvSpPr txBox="1"/>
          <p:nvPr/>
        </p:nvSpPr>
        <p:spPr>
          <a:xfrm>
            <a:off x="2073055" y="5471915"/>
            <a:ext cx="8045889" cy="61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数学能力有限，无论是中文还是英文输入，都难以理解鸡兔同笼问题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8FA05A3-1D4C-C5DF-0179-34B29F5A1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9544" y="1197475"/>
            <a:ext cx="4529908" cy="405033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20B248-849E-864B-4BF5-EAECAAFFC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508" y="1762272"/>
            <a:ext cx="5781261" cy="29207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841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局限性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67DF409-E281-A47A-C356-8C93902CA448}"/>
              </a:ext>
            </a:extLst>
          </p:cNvPr>
          <p:cNvSpPr txBox="1"/>
          <p:nvPr/>
        </p:nvSpPr>
        <p:spPr>
          <a:xfrm>
            <a:off x="1397194" y="1575776"/>
            <a:ext cx="9207858" cy="2935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指令遵循能力较强，但在信息提取、代码和数学方面仍明显落后于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GPT-3.5/4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对于安全性的过度敏感可能导致对用户查询的错误解读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非英语语言技能（中文能力）有限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087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3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主要特点和升级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4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5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8FA4E1A-C5DA-3F6F-6C5A-E500D5BB7186}"/>
              </a:ext>
            </a:extLst>
          </p:cNvPr>
          <p:cNvSpPr txBox="1"/>
          <p:nvPr/>
        </p:nvSpPr>
        <p:spPr>
          <a:xfrm>
            <a:off x="871723" y="1741074"/>
            <a:ext cx="8675521" cy="444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提供 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7B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13B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70B 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三个规模模型</a:t>
            </a:r>
            <a:endParaRPr lang="en-US" altLang="zh-CN" b="0" i="0" dirty="0">
              <a:solidFill>
                <a:schemeClr val="accent6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70B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版本使用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分组查询注意力（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GQA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提升推理性能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发布了专门针对聊天微调的</a:t>
            </a:r>
            <a:r>
              <a:rPr lang="en-US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Llama2-Chat</a:t>
            </a:r>
            <a:r>
              <a:rPr lang="en-US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模型，与</a:t>
            </a:r>
            <a:r>
              <a:rPr lang="en-US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ChatGPT 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相当</a:t>
            </a:r>
            <a:endParaRPr lang="en-US" altLang="zh-CN" b="0" i="0" dirty="0">
              <a:solidFill>
                <a:schemeClr val="accent6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训练 </a:t>
            </a:r>
            <a:r>
              <a:rPr lang="en-US" altLang="zh-CN" b="0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zh-CN" alt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总数 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增加了 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长度翻倍到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4096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，数据清理更加高质量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继续提升模型的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安全性和帮助性</a:t>
            </a:r>
            <a:endParaRPr lang="en-US" altLang="zh-CN" b="0" i="0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主要针对英文优化，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词表大小未变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，中文能力一般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1898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预训练数据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191D6A1-B226-912E-31FC-E38FA6D9E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507" y="1989066"/>
            <a:ext cx="3989614" cy="34929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F884EE-9A72-B25A-46F0-0F025762DED7}"/>
              </a:ext>
            </a:extLst>
          </p:cNvPr>
          <p:cNvSpPr txBox="1"/>
          <p:nvPr/>
        </p:nvSpPr>
        <p:spPr>
          <a:xfrm>
            <a:off x="498376" y="3053948"/>
            <a:ext cx="6096946" cy="86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预训练数据中的语言分布，大多数数据都是英文的，大的未知类别是部分由编程代码数据组成。</a:t>
            </a: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793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631635" cy="817879"/>
            <a:chOff x="6010521" y="2192502"/>
            <a:chExt cx="6944722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944722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模型结构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45AE0AC-4C86-52B9-7C75-6E045B2EEC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57" y="188905"/>
            <a:ext cx="2245415" cy="64801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739AFD-E2E4-0677-6716-C5A8F5060D62}"/>
              </a:ext>
            </a:extLst>
          </p:cNvPr>
          <p:cNvSpPr/>
          <p:nvPr/>
        </p:nvSpPr>
        <p:spPr>
          <a:xfrm>
            <a:off x="8538685" y="4591318"/>
            <a:ext cx="1244707" cy="264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580C292-880E-7DC8-7EFE-DCD5A1757071}"/>
                  </a:ext>
                </a:extLst>
              </p:cNvPr>
              <p:cNvSpPr txBox="1"/>
              <p:nvPr/>
            </p:nvSpPr>
            <p:spPr>
              <a:xfrm>
                <a:off x="1095575" y="1353735"/>
                <a:ext cx="6362163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前置的</a:t>
                </a:r>
                <a:r>
                  <a:rPr lang="en-US" altLang="zh-CN" b="0" i="0" dirty="0" err="1">
                    <a:solidFill>
                      <a:srgbClr val="121212"/>
                    </a:solidFill>
                    <a:effectLst/>
                    <a:latin typeface="-apple-system"/>
                  </a:rPr>
                  <a:t>RMSNorm</a:t>
                </a:r>
                <a:endParaRPr lang="zh-CN" altLang="en-US" b="0" i="0" dirty="0">
                  <a:solidFill>
                    <a:srgbClr val="121212"/>
                  </a:solidFill>
                  <a:effectLst/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在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Q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、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K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上使用</a:t>
                </a:r>
                <a:r>
                  <a:rPr lang="en-US" altLang="zh-CN" b="0" i="0" dirty="0" err="1">
                    <a:solidFill>
                      <a:srgbClr val="121212"/>
                    </a:solidFill>
                    <a:effectLst/>
                    <a:latin typeface="-apple-system"/>
                  </a:rPr>
                  <a:t>RoPE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旋转式位置编码</a:t>
                </a:r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使用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causal mask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保证每个位置只能看到前面的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tokens</a:t>
                </a:r>
                <a:endParaRPr lang="zh-CN" altLang="en-US" b="0" i="0" dirty="0">
                  <a:solidFill>
                    <a:srgbClr val="121212"/>
                  </a:solidFill>
                  <a:effectLst/>
                  <a:latin typeface="-apple-system"/>
                </a:endParaRPr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0" i="0" dirty="0" err="1">
                    <a:solidFill>
                      <a:srgbClr val="121212"/>
                    </a:solidFill>
                    <a:effectLst/>
                    <a:latin typeface="-apple-system"/>
                  </a:rPr>
                  <a:t>LLaMA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可以将更早的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K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、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V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拼接到当前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K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、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V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前面，可以用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Q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查找更早的信息，为了清晰没在图中画出来</a:t>
                </a:r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MLP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表达式：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𝑑𝑜𝑤𝑛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𝑆𝑖𝐿𝑈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𝑔𝑎𝑡𝑒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12121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，其中</a:t>
                </a:r>
                <a:r>
                  <a:rPr lang="en-US" altLang="zh-CN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down, up, gate</a:t>
                </a:r>
                <a:r>
                  <a:rPr lang="zh-CN" altLang="en-US" b="0" i="0" dirty="0">
                    <a:solidFill>
                      <a:srgbClr val="121212"/>
                    </a:solidFill>
                    <a:effectLst/>
                    <a:latin typeface="-apple-system"/>
                  </a:rPr>
                  <a:t>都是线性层</a:t>
                </a:r>
              </a:p>
              <a:p>
                <a:pPr marL="285750" indent="-28575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121212"/>
                    </a:solidFill>
                    <a:latin typeface="-apple-system"/>
                  </a:rPr>
                  <a:t>新增 </a:t>
                </a:r>
                <a:r>
                  <a:rPr lang="en-US" altLang="zh-CN" b="1" i="0" dirty="0">
                    <a:solidFill>
                      <a:srgbClr val="C00000"/>
                    </a:solidFill>
                    <a:effectLst/>
                    <a:latin typeface="-apple-system"/>
                  </a:rPr>
                  <a:t>Group Query Attention</a:t>
                </a:r>
                <a:r>
                  <a:rPr lang="zh-CN" altLang="en-US" b="1" i="0" dirty="0">
                    <a:solidFill>
                      <a:srgbClr val="C00000"/>
                    </a:solidFill>
                    <a:effectLst/>
                    <a:latin typeface="-apple-system"/>
                  </a:rPr>
                  <a:t>（</a:t>
                </a:r>
                <a:r>
                  <a:rPr lang="en-US" altLang="zh-CN" b="1" i="0" dirty="0">
                    <a:solidFill>
                      <a:srgbClr val="C00000"/>
                    </a:solidFill>
                    <a:effectLst/>
                    <a:latin typeface="-apple-system"/>
                  </a:rPr>
                  <a:t>GQA</a:t>
                </a:r>
                <a:r>
                  <a:rPr lang="zh-CN" altLang="en-US" b="1" i="0" dirty="0">
                    <a:solidFill>
                      <a:srgbClr val="C00000"/>
                    </a:solidFill>
                    <a:effectLst/>
                    <a:latin typeface="-apple-system"/>
                  </a:rPr>
                  <a:t>）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580C292-880E-7DC8-7EFE-DCD5A1757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575" y="1353735"/>
                <a:ext cx="6362163" cy="4801314"/>
              </a:xfrm>
              <a:prstGeom prst="rect">
                <a:avLst/>
              </a:prstGeom>
              <a:blipFill>
                <a:blip r:embed="rId8"/>
                <a:stretch>
                  <a:fillRect l="-598" r="-2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60E3DAF0-0E8C-C505-7A7E-E9B9A40C99E6}"/>
              </a:ext>
            </a:extLst>
          </p:cNvPr>
          <p:cNvSpPr/>
          <p:nvPr/>
        </p:nvSpPr>
        <p:spPr>
          <a:xfrm>
            <a:off x="8793365" y="5314521"/>
            <a:ext cx="1471291" cy="3156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E1217C-B45D-B9BA-1968-4EF0FB295694}"/>
              </a:ext>
            </a:extLst>
          </p:cNvPr>
          <p:cNvSpPr/>
          <p:nvPr/>
        </p:nvSpPr>
        <p:spPr>
          <a:xfrm>
            <a:off x="9835602" y="4215210"/>
            <a:ext cx="435929" cy="6401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28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631635" cy="817879"/>
            <a:chOff x="6010521" y="2192502"/>
            <a:chExt cx="6944722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944722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en-US" altLang="zh-CN" sz="2800" spc="600" dirty="0">
                  <a:solidFill>
                    <a:schemeClr val="tx1"/>
                  </a:solidFill>
                  <a:cs typeface="+mn-ea"/>
                  <a:sym typeface="+mn-lt"/>
                </a:rPr>
                <a:t>GQA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9EB19F7-816E-5D82-6C2D-6DC00242AB69}"/>
              </a:ext>
            </a:extLst>
          </p:cNvPr>
          <p:cNvSpPr txBox="1"/>
          <p:nvPr/>
        </p:nvSpPr>
        <p:spPr>
          <a:xfrm>
            <a:off x="498215" y="1333378"/>
            <a:ext cx="726566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GQA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是分组查询注意力，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GQA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将查询头分成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G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组，每个组共享一个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Key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和 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Value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矩阵。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BC2178-FB5E-BB62-5956-E69349785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7045" y="1700493"/>
            <a:ext cx="2859588" cy="34570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90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en-US" altLang="zh-CN" sz="2800" spc="600" dirty="0">
                  <a:solidFill>
                    <a:schemeClr val="tx1"/>
                  </a:solidFill>
                  <a:cs typeface="+mn-ea"/>
                  <a:sym typeface="+mn-lt"/>
                </a:rPr>
                <a:t>SFT</a:t>
              </a:r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训练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606B46-A718-7642-CBE4-AC94DD15048E}"/>
              </a:ext>
            </a:extLst>
          </p:cNvPr>
          <p:cNvSpPr txBox="1"/>
          <p:nvPr/>
        </p:nvSpPr>
        <p:spPr>
          <a:xfrm>
            <a:off x="672104" y="1250681"/>
            <a:ext cx="4502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数据收集：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A94EEDF-B284-5DB6-0515-111845EECB37}"/>
              </a:ext>
            </a:extLst>
          </p:cNvPr>
          <p:cNvSpPr txBox="1"/>
          <p:nvPr/>
        </p:nvSpPr>
        <p:spPr>
          <a:xfrm>
            <a:off x="526556" y="1725241"/>
            <a:ext cx="8344827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收集了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人类标注数据进行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SFT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，创建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LLaMA-2-chat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的初始版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0C82C9-9426-43FE-5BC6-357613532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299" y="2916472"/>
            <a:ext cx="7772400" cy="36385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02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奖励模型训练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606B46-A718-7642-CBE4-AC94DD15048E}"/>
              </a:ext>
            </a:extLst>
          </p:cNvPr>
          <p:cNvSpPr txBox="1"/>
          <p:nvPr/>
        </p:nvSpPr>
        <p:spPr>
          <a:xfrm>
            <a:off x="672104" y="1250681"/>
            <a:ext cx="4502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数据收集：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B13D09-BBBF-056E-4201-9EEDC6942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14" y="1012366"/>
            <a:ext cx="4635788" cy="149197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A08DA27-1E16-58CA-0145-6DE1047D02A1}"/>
              </a:ext>
            </a:extLst>
          </p:cNvPr>
          <p:cNvSpPr txBox="1"/>
          <p:nvPr/>
        </p:nvSpPr>
        <p:spPr>
          <a:xfrm>
            <a:off x="6870308" y="2597110"/>
            <a:ext cx="4929362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收集了超过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万的标注数据（包括安全性和有用性）</a:t>
            </a:r>
            <a:endParaRPr lang="en-US" altLang="zh-CN" sz="160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525CBB8-7E84-5D91-9442-E2D4B05FCA52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9315108" y="2504344"/>
            <a:ext cx="0" cy="27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065258B-3580-B310-9B20-03D3FFCC144A}"/>
              </a:ext>
            </a:extLst>
          </p:cNvPr>
          <p:cNvSpPr txBox="1"/>
          <p:nvPr/>
        </p:nvSpPr>
        <p:spPr>
          <a:xfrm>
            <a:off x="672103" y="4071137"/>
            <a:ext cx="4502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建模：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D1287A9-5118-2AA8-2EDC-A48CDB3C2047}"/>
                  </a:ext>
                </a:extLst>
              </p:cNvPr>
              <p:cNvSpPr txBox="1"/>
              <p:nvPr/>
            </p:nvSpPr>
            <p:spPr>
              <a:xfrm>
                <a:off x="658924" y="4524255"/>
                <a:ext cx="602498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defTabSz="420688">
                  <a:tabLst>
                    <a:tab pos="1344613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𝑠𝑎𝑓𝑒𝑡𝑦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 &lt; 0.15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D1287A9-5118-2AA8-2EDC-A48CDB3C2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4" y="4524255"/>
                <a:ext cx="6024983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891528A-C289-67FB-F103-39A766A191E5}"/>
                  </a:ext>
                </a:extLst>
              </p:cNvPr>
              <p:cNvSpPr txBox="1"/>
              <p:nvPr/>
            </p:nvSpPr>
            <p:spPr>
              <a:xfrm>
                <a:off x="758865" y="5278828"/>
                <a:ext cx="3710824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defTabSz="420688">
                  <a:tabLst>
                    <a:tab pos="1344613" algn="l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𝑤h𝑖𝑡𝑒𝑛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𝑙𝑜𝑔𝑖𝑡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891528A-C289-67FB-F103-39A766A19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65" y="5278828"/>
                <a:ext cx="3710824" cy="281937"/>
              </a:xfrm>
              <a:prstGeom prst="rect">
                <a:avLst/>
              </a:prstGeom>
              <a:blipFill>
                <a:blip r:embed="rId10"/>
                <a:stretch>
                  <a:fillRect l="-657" t="-19565" r="-1478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B8EE54C3-079D-2739-B0B6-488BBD7CD207}"/>
              </a:ext>
            </a:extLst>
          </p:cNvPr>
          <p:cNvSpPr txBox="1"/>
          <p:nvPr/>
        </p:nvSpPr>
        <p:spPr>
          <a:xfrm>
            <a:off x="6870308" y="3287357"/>
            <a:ext cx="4502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结果：</a:t>
            </a:r>
          </a:p>
        </p:txBody>
      </p:sp>
      <p:pic>
        <p:nvPicPr>
          <p:cNvPr id="38" name="图片 37" descr="表格&#10;&#10;描述已自动生成">
            <a:extLst>
              <a:ext uri="{FF2B5EF4-FFF2-40B4-BE49-F238E27FC236}">
                <a16:creationId xmlns:a16="http://schemas.microsoft.com/office/drawing/2014/main" id="{092829CF-D734-201B-D473-B13FBAEC4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14" y="3740475"/>
            <a:ext cx="4635788" cy="1109857"/>
          </a:xfrm>
          <a:prstGeom prst="rect">
            <a:avLst/>
          </a:prstGeom>
        </p:spPr>
      </p:pic>
      <p:pic>
        <p:nvPicPr>
          <p:cNvPr id="40" name="图片 39" descr="表格&#10;&#10;描述已自动生成">
            <a:extLst>
              <a:ext uri="{FF2B5EF4-FFF2-40B4-BE49-F238E27FC236}">
                <a16:creationId xmlns:a16="http://schemas.microsoft.com/office/drawing/2014/main" id="{9307ADBF-D012-5E1C-5D5B-46ACDE0A17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14" y="5081060"/>
            <a:ext cx="4635788" cy="9642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94EEDF-B284-5DB6-0515-111845EECB37}"/>
              </a:ext>
            </a:extLst>
          </p:cNvPr>
          <p:cNvSpPr txBox="1"/>
          <p:nvPr/>
        </p:nvSpPr>
        <p:spPr>
          <a:xfrm>
            <a:off x="473388" y="1650791"/>
            <a:ext cx="6631666" cy="1670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收集了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100k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人类标注数据进行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SFT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，创建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LLaMA-2-chat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的初始版本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收集了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人类偏好数据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LLaMA-2-chat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RLHF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631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调优算法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606B46-A718-7642-CBE4-AC94DD15048E}"/>
              </a:ext>
            </a:extLst>
          </p:cNvPr>
          <p:cNvSpPr txBox="1"/>
          <p:nvPr/>
        </p:nvSpPr>
        <p:spPr>
          <a:xfrm>
            <a:off x="672104" y="1250681"/>
            <a:ext cx="4502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迭代调优：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08DA27-1E16-58CA-0145-6DE1047D02A1}"/>
              </a:ext>
            </a:extLst>
          </p:cNvPr>
          <p:cNvSpPr txBox="1"/>
          <p:nvPr/>
        </p:nvSpPr>
        <p:spPr>
          <a:xfrm>
            <a:off x="715240" y="1650791"/>
            <a:ext cx="10804656" cy="222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Proximal Policy Optimization (PPO)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与之前的工作基本一致，在奖励函数中加入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KL penalty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Rejection Sampling fine-tuning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让模型在随机抽取的一批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上生成回复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把所有样本进行排序取奖励最大的一部分，使用选择的输出进行梯度更新。对于每个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，获得最高奖励分数的样本被认为是新的黄金标准。随后在新的排序样本集上微调模型来强化奖励。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65258B-3580-B310-9B20-03D3FFCC144A}"/>
              </a:ext>
            </a:extLst>
          </p:cNvPr>
          <p:cNvSpPr txBox="1"/>
          <p:nvPr/>
        </p:nvSpPr>
        <p:spPr>
          <a:xfrm>
            <a:off x="5210975" y="4075622"/>
            <a:ext cx="4502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Ghost Attention (</a:t>
            </a:r>
            <a:r>
              <a:rPr lang="en-US" altLang="zh-CN" sz="2000" b="1" dirty="0" err="1"/>
              <a:t>GAtt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AE4534-6772-53D2-ED6E-DE4D85189F1D}"/>
              </a:ext>
            </a:extLst>
          </p:cNvPr>
          <p:cNvSpPr txBox="1"/>
          <p:nvPr/>
        </p:nvSpPr>
        <p:spPr>
          <a:xfrm>
            <a:off x="5254112" y="4499416"/>
            <a:ext cx="6709290" cy="222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将指示加入到每一轮的用户回复中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然后拿这个每轮回复都有指示的去作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要求模型回复。之后删掉除了第一轮以外的指示信息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但这会导致现在的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和训练时不一致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。因此，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的做法是把之前这些轮次的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统一设成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F88BF0-7B20-460E-29F8-584E25049070}"/>
              </a:ext>
            </a:extLst>
          </p:cNvPr>
          <p:cNvSpPr txBox="1"/>
          <p:nvPr/>
        </p:nvSpPr>
        <p:spPr>
          <a:xfrm>
            <a:off x="8350890" y="3916219"/>
            <a:ext cx="4929362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控制多回合对话流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4C294EF-5A60-4AAE-92AB-A87A02A603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4007665"/>
            <a:ext cx="4931843" cy="2555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491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94640"/>
            <a:ext cx="4377259" cy="817879"/>
            <a:chOff x="6010521" y="2192502"/>
            <a:chExt cx="6563308" cy="1226336"/>
          </a:xfrm>
        </p:grpSpPr>
        <p:sp>
          <p:nvSpPr>
            <p:cNvPr id="2" name="MH_Title"/>
            <p:cNvSpPr/>
            <p:nvPr>
              <p:custDataLst>
                <p:tags r:id="rId2"/>
              </p:custDataLst>
            </p:nvPr>
          </p:nvSpPr>
          <p:spPr>
            <a:xfrm>
              <a:off x="6010521" y="2192502"/>
              <a:ext cx="6563308" cy="1226336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-1" fmla="*/ 0 w 2520280"/>
                <a:gd name="connsiteY0-2" fmla="*/ 1584176 h 1872208"/>
                <a:gd name="connsiteX1-3" fmla="*/ 2520280 w 2520280"/>
                <a:gd name="connsiteY1-4" fmla="*/ 1584176 h 1872208"/>
                <a:gd name="connsiteX2-5" fmla="*/ 2520280 w 2520280"/>
                <a:gd name="connsiteY2-6" fmla="*/ 1872208 h 1872208"/>
                <a:gd name="connsiteX3-7" fmla="*/ 0 w 2520280"/>
                <a:gd name="connsiteY3-8" fmla="*/ 1872208 h 1872208"/>
                <a:gd name="connsiteX4-9" fmla="*/ 0 w 2520280"/>
                <a:gd name="connsiteY4-10" fmla="*/ 1584176 h 1872208"/>
                <a:gd name="connsiteX5-11" fmla="*/ 0 w 2520280"/>
                <a:gd name="connsiteY5-12" fmla="*/ 0 h 1872208"/>
                <a:gd name="connsiteX6-13" fmla="*/ 2520280 w 2520280"/>
                <a:gd name="connsiteY6-14" fmla="*/ 0 h 1872208"/>
                <a:gd name="connsiteX7-15" fmla="*/ 0 w 2520280"/>
                <a:gd name="connsiteY7-16" fmla="*/ 0 h 1872208"/>
                <a:gd name="connsiteX0-17" fmla="*/ 0 w 2520280"/>
                <a:gd name="connsiteY0-18" fmla="*/ 1872208 h 1872208"/>
                <a:gd name="connsiteX1-19" fmla="*/ 2520280 w 2520280"/>
                <a:gd name="connsiteY1-20" fmla="*/ 1584176 h 1872208"/>
                <a:gd name="connsiteX2-21" fmla="*/ 2520280 w 2520280"/>
                <a:gd name="connsiteY2-22" fmla="*/ 1872208 h 1872208"/>
                <a:gd name="connsiteX3-23" fmla="*/ 0 w 2520280"/>
                <a:gd name="connsiteY3-24" fmla="*/ 1872208 h 1872208"/>
                <a:gd name="connsiteX4-25" fmla="*/ 0 w 2520280"/>
                <a:gd name="connsiteY4-26" fmla="*/ 0 h 1872208"/>
                <a:gd name="connsiteX5-27" fmla="*/ 2520280 w 2520280"/>
                <a:gd name="connsiteY5-28" fmla="*/ 0 h 1872208"/>
                <a:gd name="connsiteX6-29" fmla="*/ 0 w 2520280"/>
                <a:gd name="connsiteY6-30" fmla="*/ 0 h 1872208"/>
                <a:gd name="connsiteX0-31" fmla="*/ 0 w 2520280"/>
                <a:gd name="connsiteY0-32" fmla="*/ 1872208 h 1872208"/>
                <a:gd name="connsiteX1-33" fmla="*/ 2520280 w 2520280"/>
                <a:gd name="connsiteY1-34" fmla="*/ 1872208 h 1872208"/>
                <a:gd name="connsiteX2-35" fmla="*/ 0 w 2520280"/>
                <a:gd name="connsiteY2-36" fmla="*/ 1872208 h 1872208"/>
                <a:gd name="connsiteX3-37" fmla="*/ 0 w 2520280"/>
                <a:gd name="connsiteY3-38" fmla="*/ 0 h 1872208"/>
                <a:gd name="connsiteX4-39" fmla="*/ 2520280 w 2520280"/>
                <a:gd name="connsiteY4-40" fmla="*/ 0 h 1872208"/>
                <a:gd name="connsiteX5-41" fmla="*/ 0 w 2520280"/>
                <a:gd name="connsiteY5-4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252028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sq">
              <a:solidFill>
                <a:schemeClr val="accent1">
                  <a:lumMod val="60000"/>
                  <a:lumOff val="40000"/>
                </a:schemeClr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08000" tIns="0" rIns="0" bIns="0" rtlCol="0" anchor="ctr">
              <a:normAutofit/>
            </a:bodyPr>
            <a:lstStyle/>
            <a:p>
              <a:pPr lvl="0"/>
              <a:r>
                <a:rPr lang="zh-CN" altLang="en-US" sz="2800" spc="600" dirty="0">
                  <a:solidFill>
                    <a:schemeClr val="tx1"/>
                  </a:solidFill>
                  <a:cs typeface="+mn-ea"/>
                  <a:sym typeface="+mn-lt"/>
                </a:rPr>
                <a:t>安全调优</a:t>
              </a:r>
              <a:endParaRPr lang="zh-CN" altLang="en-US" spc="6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" name="MH_Others_1"/>
            <p:cNvSpPr/>
            <p:nvPr>
              <p:custDataLst>
                <p:tags r:id="rId3"/>
              </p:custDataLst>
            </p:nvPr>
          </p:nvSpPr>
          <p:spPr>
            <a:xfrm>
              <a:off x="6010524" y="2256083"/>
              <a:ext cx="1072436" cy="1072436"/>
            </a:xfrm>
            <a:custGeom>
              <a:avLst/>
              <a:gdLst>
                <a:gd name="connsiteX0" fmla="*/ 0 w 397934"/>
                <a:gd name="connsiteY0" fmla="*/ 0 h 397934"/>
                <a:gd name="connsiteX1" fmla="*/ 397934 w 397934"/>
                <a:gd name="connsiteY1" fmla="*/ 0 h 397934"/>
                <a:gd name="connsiteX2" fmla="*/ 0 w 397934"/>
                <a:gd name="connsiteY2" fmla="*/ 397934 h 3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934" h="397934">
                  <a:moveTo>
                    <a:pt x="0" y="0"/>
                  </a:moveTo>
                  <a:lnTo>
                    <a:pt x="397934" y="0"/>
                  </a:lnTo>
                  <a:lnTo>
                    <a:pt x="0" y="3979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432000" rtlCol="0" anchor="t">
              <a:noAutofit/>
            </a:bodyPr>
            <a:lstStyle/>
            <a:p>
              <a:endParaRPr lang="zh-CN" altLang="en-US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MH_Number"/>
            <p:cNvSpPr/>
            <p:nvPr>
              <p:custDataLst>
                <p:tags r:id="rId4"/>
              </p:custDataLst>
            </p:nvPr>
          </p:nvSpPr>
          <p:spPr>
            <a:xfrm>
              <a:off x="6010521" y="2268783"/>
              <a:ext cx="535059" cy="53621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606B46-A718-7642-CBE4-AC94DD15048E}"/>
              </a:ext>
            </a:extLst>
          </p:cNvPr>
          <p:cNvSpPr txBox="1"/>
          <p:nvPr/>
        </p:nvSpPr>
        <p:spPr>
          <a:xfrm>
            <a:off x="672104" y="1220864"/>
            <a:ext cx="4502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安全风险定义：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08DA27-1E16-58CA-0145-6DE1047D02A1}"/>
              </a:ext>
            </a:extLst>
          </p:cNvPr>
          <p:cNvSpPr txBox="1"/>
          <p:nvPr/>
        </p:nvSpPr>
        <p:spPr>
          <a:xfrm>
            <a:off x="715240" y="1620974"/>
            <a:ext cx="1080465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非法和犯罪活动（例如恐怖主义、盗窃、人口贩卖）；仇恨和有害活动（例如诽谤、自残、饮食失调、歧视）；以及不合格的建议（例如医疗建议、财务建议、法律建议）。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90E2FB-88F2-6056-AD74-CCB4ADF30B90}"/>
              </a:ext>
            </a:extLst>
          </p:cNvPr>
          <p:cNvSpPr txBox="1"/>
          <p:nvPr/>
        </p:nvSpPr>
        <p:spPr>
          <a:xfrm>
            <a:off x="715240" y="3020044"/>
            <a:ext cx="11046132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进行安全强化学习预训练：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使用人类偏好数据训练安全奖励模型→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安全上下文蒸馏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在提示前加一个安全预提示，例如“你是一个安全和负责任的助手”，然后在没有预提示的情况下对更安全的回答进行微调，从而将安全预提示（上下文）蒸馏到模型中。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78F2EB-1749-AB3A-88A5-13D6D04D42D1}"/>
              </a:ext>
            </a:extLst>
          </p:cNvPr>
          <p:cNvSpPr txBox="1"/>
          <p:nvPr/>
        </p:nvSpPr>
        <p:spPr>
          <a:xfrm>
            <a:off x="715240" y="2619934"/>
            <a:ext cx="4502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监督式安全微调：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3C5FA4D-B799-AE47-E32E-950E34A62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0" y="4539024"/>
            <a:ext cx="3848932" cy="174020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2647FD-65DA-7F04-6E02-80A0BF0C9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28" y="4130370"/>
            <a:ext cx="3159864" cy="25575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C846D2-8E5E-54B0-4526-1D0894944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635" y="3958268"/>
            <a:ext cx="2693737" cy="27547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8927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NUMBER"/>
  <p:tag name="ID" val="553518"/>
  <p:tag name="MH_ORDER" val="NUMB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e027e9-a3ba-4bea-ae9b-2264a6538e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TITLE"/>
  <p:tag name="ID" val="5535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30164240"/>
  <p:tag name="MH_LIBRARY" val="CONTENTS"/>
  <p:tag name="MH_TYPE" val="OTHERS"/>
  <p:tag name="ID" val="553518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A4F4F"/>
      </a:accent1>
      <a:accent2>
        <a:srgbClr val="DB686D"/>
      </a:accent2>
      <a:accent3>
        <a:srgbClr val="4A4F4F"/>
      </a:accent3>
      <a:accent4>
        <a:srgbClr val="91969B"/>
      </a:accent4>
      <a:accent5>
        <a:srgbClr val="4A4F4F"/>
      </a:accent5>
      <a:accent6>
        <a:srgbClr val="91969B"/>
      </a:accent6>
      <a:hlink>
        <a:srgbClr val="4A4F4F"/>
      </a:hlink>
      <a:folHlink>
        <a:srgbClr val="BFBFBF"/>
      </a:folHlink>
    </a:clrScheme>
    <a:fontScheme name="ctw4kp2a">
      <a:majorFont>
        <a:latin typeface="Segoe UI"/>
        <a:ea typeface="SimHei"/>
        <a:cs typeface=""/>
      </a:majorFont>
      <a:minorFont>
        <a:latin typeface="Segoe UI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DB686D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A4F4F"/>
    </a:accent1>
    <a:accent2>
      <a:srgbClr val="DB686D"/>
    </a:accent2>
    <a:accent3>
      <a:srgbClr val="4A4F4F"/>
    </a:accent3>
    <a:accent4>
      <a:srgbClr val="91969B"/>
    </a:accent4>
    <a:accent5>
      <a:srgbClr val="4A4F4F"/>
    </a:accent5>
    <a:accent6>
      <a:srgbClr val="91969B"/>
    </a:accent6>
    <a:hlink>
      <a:srgbClr val="4A4F4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4178</TotalTime>
  <Words>775</Words>
  <Application>Microsoft Macintosh PowerPoint</Application>
  <PresentationFormat>宽屏</PresentationFormat>
  <Paragraphs>73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-apple-system</vt:lpstr>
      <vt:lpstr>等线</vt:lpstr>
      <vt:lpstr>微软雅黑</vt:lpstr>
      <vt:lpstr>Arial</vt:lpstr>
      <vt:lpstr>Cambria Math</vt:lpstr>
      <vt:lpstr>Helvetica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Yifan Deng</cp:lastModifiedBy>
  <cp:revision>62</cp:revision>
  <dcterms:created xsi:type="dcterms:W3CDTF">2018-03-16T06:39:23Z</dcterms:created>
  <dcterms:modified xsi:type="dcterms:W3CDTF">2023-07-26T15:00:32Z</dcterms:modified>
</cp:coreProperties>
</file>